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47" r:id="rId3"/>
    <p:sldId id="1812" r:id="rId4"/>
    <p:sldId id="4127" r:id="rId5"/>
    <p:sldId id="4125" r:id="rId6"/>
    <p:sldId id="1815" r:id="rId7"/>
    <p:sldId id="4128" r:id="rId8"/>
    <p:sldId id="4129" r:id="rId9"/>
    <p:sldId id="4121" r:id="rId10"/>
    <p:sldId id="4106" r:id="rId11"/>
    <p:sldId id="4118" r:id="rId12"/>
    <p:sldId id="4123" r:id="rId13"/>
    <p:sldId id="4130" r:id="rId14"/>
    <p:sldId id="4131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6198249-5E28-4648-BC65-EE5F2C0F5DFA}">
          <p14:sldIdLst>
            <p14:sldId id="347"/>
            <p14:sldId id="1812"/>
            <p14:sldId id="4127"/>
          </p14:sldIdLst>
        </p14:section>
        <p14:section name="Seção sem Título" id="{6EA84600-FF65-4BA3-AA86-CF2332E44EF7}">
          <p14:sldIdLst>
            <p14:sldId id="4125"/>
            <p14:sldId id="1815"/>
            <p14:sldId id="4128"/>
            <p14:sldId id="4129"/>
            <p14:sldId id="4121"/>
            <p14:sldId id="4106"/>
            <p14:sldId id="4118"/>
            <p14:sldId id="4123"/>
            <p14:sldId id="4130"/>
            <p14:sldId id="413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489FA6"/>
    <a:srgbClr val="5AB1B7"/>
    <a:srgbClr val="26746A"/>
    <a:srgbClr val="00B41E"/>
    <a:srgbClr val="E4F3F4"/>
    <a:srgbClr val="F1F8F9"/>
    <a:srgbClr val="F9FDFD"/>
    <a:srgbClr val="57C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116633858267E-2"/>
          <c:y val="3.1745999523499047E-2"/>
          <c:w val="0.91472133366141728"/>
          <c:h val="0.88998308993706388"/>
        </c:manualLayout>
      </c:layout>
      <c:areaChart>
        <c:grouping val="stack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Invisivel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Planilha1!$A$2:$A$14</c:f>
              <c:strCache>
                <c:ptCount val="13"/>
                <c:pt idx="0">
                  <c:v>1ª abr</c:v>
                </c:pt>
                <c:pt idx="1">
                  <c:v>2ª abr</c:v>
                </c:pt>
                <c:pt idx="2">
                  <c:v>1ª mai</c:v>
                </c:pt>
                <c:pt idx="3">
                  <c:v>2ª mai</c:v>
                </c:pt>
                <c:pt idx="4">
                  <c:v>1ª jun</c:v>
                </c:pt>
                <c:pt idx="5">
                  <c:v>2ª jun</c:v>
                </c:pt>
                <c:pt idx="6">
                  <c:v>1ª jul</c:v>
                </c:pt>
                <c:pt idx="7">
                  <c:v>2ª jul</c:v>
                </c:pt>
                <c:pt idx="8">
                  <c:v>1ª ago</c:v>
                </c:pt>
                <c:pt idx="9">
                  <c:v>2ª ago</c:v>
                </c:pt>
                <c:pt idx="10">
                  <c:v>1ª set</c:v>
                </c:pt>
                <c:pt idx="12">
                  <c:v>Acum. (abr-set)</c:v>
                </c:pt>
              </c:strCache>
            </c:strRef>
          </c:cat>
          <c:val>
            <c:numRef>
              <c:f>Planilha1!$C$2:$C$14</c:f>
              <c:numCache>
                <c:formatCode>#,##0.00</c:formatCode>
                <c:ptCount val="13"/>
                <c:pt idx="0">
                  <c:v>2.9469590054828076</c:v>
                </c:pt>
                <c:pt idx="1">
                  <c:v>9.7373505432958378</c:v>
                </c:pt>
                <c:pt idx="2">
                  <c:v>8.2811661847400213</c:v>
                </c:pt>
                <c:pt idx="3">
                  <c:v>12.177806952938147</c:v>
                </c:pt>
                <c:pt idx="4">
                  <c:v>13.080620521206722</c:v>
                </c:pt>
                <c:pt idx="5">
                  <c:v>13.104531989101316</c:v>
                </c:pt>
                <c:pt idx="6">
                  <c:v>13.800915371353522</c:v>
                </c:pt>
                <c:pt idx="7">
                  <c:v>14.159107735735706</c:v>
                </c:pt>
                <c:pt idx="8">
                  <c:v>14.873419304453707</c:v>
                </c:pt>
                <c:pt idx="9">
                  <c:v>15.010153837093807</c:v>
                </c:pt>
                <c:pt idx="10">
                  <c:v>15.759403497046048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4-4FDE-900D-628ECF2760C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Intervalo 10 safras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strRef>
              <c:f>Planilha1!$A$2:$A$14</c:f>
              <c:strCache>
                <c:ptCount val="13"/>
                <c:pt idx="0">
                  <c:v>1ª abr</c:v>
                </c:pt>
                <c:pt idx="1">
                  <c:v>2ª abr</c:v>
                </c:pt>
                <c:pt idx="2">
                  <c:v>1ª mai</c:v>
                </c:pt>
                <c:pt idx="3">
                  <c:v>2ª mai</c:v>
                </c:pt>
                <c:pt idx="4">
                  <c:v>1ª jun</c:v>
                </c:pt>
                <c:pt idx="5">
                  <c:v>2ª jun</c:v>
                </c:pt>
                <c:pt idx="6">
                  <c:v>1ª jul</c:v>
                </c:pt>
                <c:pt idx="7">
                  <c:v>2ª jul</c:v>
                </c:pt>
                <c:pt idx="8">
                  <c:v>1ª ago</c:v>
                </c:pt>
                <c:pt idx="9">
                  <c:v>2ª ago</c:v>
                </c:pt>
                <c:pt idx="10">
                  <c:v>1ª set</c:v>
                </c:pt>
                <c:pt idx="12">
                  <c:v>Acum. (abr-set)</c:v>
                </c:pt>
              </c:strCache>
            </c:strRef>
          </c:cat>
          <c:val>
            <c:numRef>
              <c:f>Planilha1!$D$2:$D$12</c:f>
              <c:numCache>
                <c:formatCode>#,##0.00</c:formatCode>
                <c:ptCount val="11"/>
                <c:pt idx="0">
                  <c:v>10.20292791922444</c:v>
                </c:pt>
                <c:pt idx="1">
                  <c:v>6.4825252579986934</c:v>
                </c:pt>
                <c:pt idx="2">
                  <c:v>9.5712843201856952</c:v>
                </c:pt>
                <c:pt idx="3">
                  <c:v>7.2098796504857976</c:v>
                </c:pt>
                <c:pt idx="4">
                  <c:v>6.2169597406696262</c:v>
                </c:pt>
                <c:pt idx="5">
                  <c:v>6.6506080130269059</c:v>
                </c:pt>
                <c:pt idx="6">
                  <c:v>5.4892735246238686</c:v>
                </c:pt>
                <c:pt idx="7">
                  <c:v>6.2187014890555901</c:v>
                </c:pt>
                <c:pt idx="8">
                  <c:v>5.31758701526382</c:v>
                </c:pt>
                <c:pt idx="9">
                  <c:v>5.2262768681685046</c:v>
                </c:pt>
                <c:pt idx="10">
                  <c:v>4.34750143276516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64-4FDE-900D-628ECF276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025791"/>
        <c:axId val="767006239"/>
      </c:area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Safra 2021/2022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FF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1ª abr</c:v>
                </c:pt>
                <c:pt idx="1">
                  <c:v>2ª abr</c:v>
                </c:pt>
                <c:pt idx="2">
                  <c:v>1ª mai</c:v>
                </c:pt>
                <c:pt idx="3">
                  <c:v>2ª mai</c:v>
                </c:pt>
                <c:pt idx="4">
                  <c:v>1ª jun</c:v>
                </c:pt>
                <c:pt idx="5">
                  <c:v>2ª jun</c:v>
                </c:pt>
                <c:pt idx="6">
                  <c:v>1ª jul</c:v>
                </c:pt>
                <c:pt idx="7">
                  <c:v>2ª jul</c:v>
                </c:pt>
                <c:pt idx="8">
                  <c:v>1ª ago</c:v>
                </c:pt>
                <c:pt idx="9">
                  <c:v>2ª ago</c:v>
                </c:pt>
                <c:pt idx="10">
                  <c:v>1ª set</c:v>
                </c:pt>
              </c:strCache>
            </c:strRef>
          </c:cat>
          <c:val>
            <c:numRef>
              <c:f>Planilha1!$B$2:$B$14</c:f>
              <c:numCache>
                <c:formatCode>#,##0.00</c:formatCode>
                <c:ptCount val="13"/>
                <c:pt idx="0">
                  <c:v>5.9410845270518928</c:v>
                </c:pt>
                <c:pt idx="1">
                  <c:v>10.569266538315926</c:v>
                </c:pt>
                <c:pt idx="2">
                  <c:v>14.079611923837934</c:v>
                </c:pt>
                <c:pt idx="3">
                  <c:v>17.389460752692216</c:v>
                </c:pt>
                <c:pt idx="4">
                  <c:v>18.382713258044689</c:v>
                </c:pt>
                <c:pt idx="5">
                  <c:v>18.066859365545412</c:v>
                </c:pt>
                <c:pt idx="6">
                  <c:v>18.626712387437706</c:v>
                </c:pt>
                <c:pt idx="7">
                  <c:v>19.938409302070063</c:v>
                </c:pt>
                <c:pt idx="8">
                  <c:v>19.535620529365822</c:v>
                </c:pt>
                <c:pt idx="9">
                  <c:v>21.025863503276835</c:v>
                </c:pt>
                <c:pt idx="10">
                  <c:v>21.695925872290182</c:v>
                </c:pt>
                <c:pt idx="12">
                  <c:v>17.719765782710308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1-49F1-8640-72D1D8F73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025791"/>
        <c:axId val="767006239"/>
      </c:lineChart>
      <c:catAx>
        <c:axId val="76702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67006239"/>
        <c:crosses val="autoZero"/>
        <c:auto val="1"/>
        <c:lblAlgn val="ctr"/>
        <c:lblOffset val="100"/>
        <c:noMultiLvlLbl val="1"/>
      </c:catAx>
      <c:valAx>
        <c:axId val="76700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6702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Consumo hidratado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2E-49D7-BD10-094932FDF84E}"/>
              </c:ext>
            </c:extLst>
          </c:dPt>
          <c:cat>
            <c:strRef>
              <c:f>Planilha1!$A$2:$A$8</c:f>
              <c:strCache>
                <c:ptCount val="7"/>
                <c:pt idx="0">
                  <c:v>Abr</c:v>
                </c:pt>
                <c:pt idx="1">
                  <c:v>Mai</c:v>
                </c:pt>
                <c:pt idx="2">
                  <c:v>Jun</c:v>
                </c:pt>
                <c:pt idx="3">
                  <c:v>Jul</c:v>
                </c:pt>
                <c:pt idx="4">
                  <c:v>Ago (prel)</c:v>
                </c:pt>
                <c:pt idx="5">
                  <c:v>Set (est.)</c:v>
                </c:pt>
                <c:pt idx="6">
                  <c:v>Out a mar</c:v>
                </c:pt>
              </c:strCache>
            </c:strRef>
          </c:cat>
          <c:val>
            <c:numRef>
              <c:f>Planilha1!$B$2:$B$8</c:f>
              <c:numCache>
                <c:formatCode>#,##0</c:formatCode>
                <c:ptCount val="7"/>
                <c:pt idx="0">
                  <c:v>1522402.18</c:v>
                </c:pt>
                <c:pt idx="1">
                  <c:v>1493288.9720000001</c:v>
                </c:pt>
                <c:pt idx="2">
                  <c:v>1278470</c:v>
                </c:pt>
                <c:pt idx="3">
                  <c:v>1367000</c:v>
                </c:pt>
                <c:pt idx="4">
                  <c:v>1308590</c:v>
                </c:pt>
                <c:pt idx="5">
                  <c:v>1280000</c:v>
                </c:pt>
                <c:pt idx="6" formatCode="General">
                  <c:v>1251337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E-49D7-BD10-094932FD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9013935"/>
        <c:axId val="949011439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Participação hidratado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6"/>
            <c:marker>
              <c:symbol val="diamond"/>
              <c:size val="9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2E-49D7-BD10-094932FDF84E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Abr</c:v>
                </c:pt>
                <c:pt idx="1">
                  <c:v>Mai</c:v>
                </c:pt>
                <c:pt idx="2">
                  <c:v>Jun</c:v>
                </c:pt>
                <c:pt idx="3">
                  <c:v>Jul</c:v>
                </c:pt>
                <c:pt idx="4">
                  <c:v>Ago (prel)</c:v>
                </c:pt>
                <c:pt idx="5">
                  <c:v>Set (est.)</c:v>
                </c:pt>
                <c:pt idx="6">
                  <c:v>Out a mar</c:v>
                </c:pt>
              </c:strCache>
            </c:strRef>
          </c:cat>
          <c:val>
            <c:numRef>
              <c:f>Planilha1!$C$2:$C$8</c:f>
              <c:numCache>
                <c:formatCode>0.00%</c:formatCode>
                <c:ptCount val="7"/>
                <c:pt idx="0" formatCode="0%">
                  <c:v>0.28000000000000003</c:v>
                </c:pt>
                <c:pt idx="1">
                  <c:v>0.253</c:v>
                </c:pt>
                <c:pt idx="2">
                  <c:v>0.219</c:v>
                </c:pt>
                <c:pt idx="3">
                  <c:v>0.214</c:v>
                </c:pt>
                <c:pt idx="4">
                  <c:v>0.21099999999999999</c:v>
                </c:pt>
                <c:pt idx="5">
                  <c:v>0.19900000000000001</c:v>
                </c:pt>
                <c:pt idx="6">
                  <c:v>0.19800000000000001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E-49D7-BD10-094932FD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601423"/>
        <c:axId val="964607663"/>
      </c:lineChart>
      <c:catAx>
        <c:axId val="9490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949011439"/>
        <c:crosses val="autoZero"/>
        <c:auto val="1"/>
        <c:lblAlgn val="ctr"/>
        <c:lblOffset val="100"/>
        <c:noMultiLvlLbl val="0"/>
      </c:catAx>
      <c:valAx>
        <c:axId val="949011439"/>
        <c:scaling>
          <c:orientation val="minMax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949013935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6.7134443966104188E-3"/>
                <c:y val="0.2357630931847243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r>
                    <a:rPr lang="en-US" sz="1400" dirty="0" err="1">
                      <a:solidFill>
                        <a:schemeClr val="tx1"/>
                      </a:solidFill>
                      <a:latin typeface="+mj-lt"/>
                    </a:rPr>
                    <a:t>Consumo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+mj-lt"/>
                    </a:rPr>
                    <a:t> (mil </a:t>
                  </a:r>
                  <a:r>
                    <a:rPr lang="en-US" sz="1400" dirty="0" err="1">
                      <a:solidFill>
                        <a:schemeClr val="tx1"/>
                      </a:solidFill>
                      <a:latin typeface="+mj-lt"/>
                    </a:rPr>
                    <a:t>litros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+mj-lt"/>
                    </a:rPr>
                    <a:t>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9646076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Participação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hidratado</a:t>
                </a:r>
                <a:r>
                  <a:rPr lang="en-US" baseline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+mj-lt"/>
                  </a:rPr>
                  <a:t>ciclo</a:t>
                </a:r>
                <a:r>
                  <a:rPr lang="en-US" baseline="0" dirty="0">
                    <a:solidFill>
                      <a:schemeClr val="tx1"/>
                    </a:solidFill>
                    <a:latin typeface="+mj-lt"/>
                  </a:rPr>
                  <a:t> Otto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96477450438921841"/>
              <c:y val="0.14939600067205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964601423"/>
        <c:crosses val="max"/>
        <c:crossBetween val="between"/>
      </c:valAx>
      <c:catAx>
        <c:axId val="964601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607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08B49-699F-47E3-9D3E-83BF7E8D3F57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28E1-6383-462F-87B5-52F17F15C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7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97E3E-A4E6-46F8-ACC8-14F59D013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9AE76C-58C9-4976-8B87-148CB1AB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0AF1EE-47E7-414D-9CF3-E808B0AE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5C373-CC35-4160-B92D-8FE365F8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E9AB08-B0C6-4120-9831-D364BA55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7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6F6E4-A768-4406-BFEB-BE586872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566F6F-D6DF-407C-A237-4C9C09D18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39967-F2BC-442C-8F4A-F4DED2A8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567756-6E3C-4CE3-AA58-B61A6C03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39712-FC08-4BDC-A9D2-19A37ED3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9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4D273-3BC7-42CD-88FE-F7EE20FB5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B319D5-F953-4654-A38C-D1CF274C6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755A7-0212-4290-AE5E-7272260A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364A57-A7A4-4863-ABCA-B59FDA19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732A57-9F4A-4516-BB35-E41A467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4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97E3E-A4E6-46F8-ACC8-14F59D013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9AE76C-58C9-4976-8B87-148CB1AB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0AF1EE-47E7-414D-9CF3-E808B0AE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5C373-CC35-4160-B92D-8FE365F8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E9AB08-B0C6-4120-9831-D364BA55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06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2BBCA-A130-4C8E-88A2-474A6111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E97196-C0AD-4317-8A54-FFDBB325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DA686-BA03-4CE7-A04A-831B197D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833234-58A7-42DB-ACD9-48F6E9F8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B8978-A05E-455F-A6B0-A3C91BE0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28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DB890-702B-48B7-87E3-B6E76F63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CFDA20-A90F-49E0-BF2E-7468EBCC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92C98-FAC7-4E37-BD38-EBDF1076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77473-F99F-4B56-9B84-ACD2114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7486F-8855-4A9F-83D3-47ADF828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8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3121A-4072-4D5A-8B2F-B4FAF5EF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3EC40-9723-49CF-96FD-E44019A0F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27B2D9-147A-484E-80CE-2877B4314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BAEDC2-0007-4C09-B908-157BCF9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0C441A-CEA9-41B2-BF62-A4CD046E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063D6B-0B82-4F03-BA85-D472EA6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5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E1A68-B3F7-400D-8EE9-A20830C6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AC71C3-9DCE-4291-804D-9B5D8EA9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BD2040-F098-47CA-85B5-0B433DF2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FA9E23-D17F-49B9-97C6-65F117E62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2D4C3-D15C-4F47-BB70-99CA1D0FB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C58E8-CFF9-4CF3-A814-5C1A0730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1956BF-86B8-4101-A438-6EADED46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B42131-F631-4187-BF6E-4D1DF91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54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59E21-C8CB-438A-A407-A27F906F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A941B2-073B-47EF-9D22-5A68FC6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248ADD-81C7-4991-BF91-5F3EAB5A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248A90-4C79-4814-80DF-3049026C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44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C54C3D-597E-481A-A483-730856BB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D4643D-0248-4349-B35D-AA0D0ABF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29496D-BD90-41FE-88E9-E500EDE0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3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FB3FF-E019-4850-B7B4-939D58B6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F78398-F126-4FA7-BD9F-A76D3707E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CCDB29-D756-4F6F-9AD8-146193EC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454AE1-06CE-4DC1-A473-D45E2C8A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EA0272-6953-4551-9238-C48D98B2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1E3AD5-B21D-4439-AB4E-029BB88A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0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2BBCA-A130-4C8E-88A2-474A6111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E97196-C0AD-4317-8A54-FFDBB325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DA686-BA03-4CE7-A04A-831B197D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833234-58A7-42DB-ACD9-48F6E9F8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B8978-A05E-455F-A6B0-A3C91BE0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26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4330-06DE-42AD-BECD-4632D0A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395689-A03B-42AF-89F2-ADDC0DF3F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CCDBD-13F3-41B2-8F28-602CCF3DE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15E246-9973-426B-8143-04E5DBC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ADDB4-D255-4D4C-8B1A-E21BE8CE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88F2C2-DD58-4526-B976-8028EEA2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76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6F6E4-A768-4406-BFEB-BE586872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566F6F-D6DF-407C-A237-4C9C09D18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39967-F2BC-442C-8F4A-F4DED2A8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567756-6E3C-4CE3-AA58-B61A6C03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39712-FC08-4BDC-A9D2-19A37ED3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5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4D273-3BC7-42CD-88FE-F7EE20FB5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B319D5-F953-4654-A38C-D1CF274C6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755A7-0212-4290-AE5E-7272260A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364A57-A7A4-4863-ABCA-B59FDA19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732A57-9F4A-4516-BB35-E41A467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44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DB890-702B-48B7-87E3-B6E76F63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CFDA20-A90F-49E0-BF2E-7468EBCC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92C98-FAC7-4E37-BD38-EBDF1076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77473-F99F-4B56-9B84-ACD2114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7486F-8855-4A9F-83D3-47ADF828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1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3121A-4072-4D5A-8B2F-B4FAF5EF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3EC40-9723-49CF-96FD-E44019A0F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27B2D9-147A-484E-80CE-2877B4314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BAEDC2-0007-4C09-B908-157BCF9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0C441A-CEA9-41B2-BF62-A4CD046E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063D6B-0B82-4F03-BA85-D472EA6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5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E1A68-B3F7-400D-8EE9-A20830C6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AC71C3-9DCE-4291-804D-9B5D8EA9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BD2040-F098-47CA-85B5-0B433DF2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FA9E23-D17F-49B9-97C6-65F117E62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2D4C3-D15C-4F47-BB70-99CA1D0FB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C58E8-CFF9-4CF3-A814-5C1A0730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1956BF-86B8-4101-A438-6EADED46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B42131-F631-4187-BF6E-4D1DF91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59E21-C8CB-438A-A407-A27F906F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A941B2-073B-47EF-9D22-5A68FC6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248ADD-81C7-4991-BF91-5F3EAB5A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248A90-4C79-4814-80DF-3049026C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C54C3D-597E-481A-A483-730856BB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D4643D-0248-4349-B35D-AA0D0ABF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29496D-BD90-41FE-88E9-E500EDE0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0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FB3FF-E019-4850-B7B4-939D58B6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F78398-F126-4FA7-BD9F-A76D3707E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CCDB29-D756-4F6F-9AD8-146193EC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454AE1-06CE-4DC1-A473-D45E2C8A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EA0272-6953-4551-9238-C48D98B2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1E3AD5-B21D-4439-AB4E-029BB88A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8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4330-06DE-42AD-BECD-4632D0A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395689-A03B-42AF-89F2-ADDC0DF3F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CCDBD-13F3-41B2-8F28-602CCF3DE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15E246-9973-426B-8143-04E5DBC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ADDB4-D255-4D4C-8B1A-E21BE8CE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88F2C2-DD58-4526-B976-8028EEA2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7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42ADBBC-9446-4AC4-B0FD-476B5C24B6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1D3029-8367-4865-98C4-6C15345A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16238C-8727-4F16-9618-632A3763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343925-C0B6-4824-B1D7-DAE5424F5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162357-DAA6-4EB3-B426-3B41E2033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D3BC62-B41C-4546-9D8D-F8C06CFC3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1D3029-8367-4865-98C4-6C15345A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16238C-8727-4F16-9618-632A3763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343925-C0B6-4824-B1D7-DAE5424F5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647C-A75E-43E9-B302-E812A03A13B5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162357-DAA6-4EB3-B426-3B41E2033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D3BC62-B41C-4546-9D8D-F8C06CFC3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4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Uma imagem contendo mesa, vestuário&#10;&#10;Descrição gerada automaticamente">
            <a:extLst>
              <a:ext uri="{FF2B5EF4-FFF2-40B4-BE49-F238E27FC236}">
                <a16:creationId xmlns:a16="http://schemas.microsoft.com/office/drawing/2014/main" id="{95873D49-FC88-43E0-A861-C81A57E7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A003A7-47D8-4D26-8955-1C4083F73E24}"/>
              </a:ext>
            </a:extLst>
          </p:cNvPr>
          <p:cNvSpPr/>
          <p:nvPr/>
        </p:nvSpPr>
        <p:spPr>
          <a:xfrm>
            <a:off x="10027024" y="118065"/>
            <a:ext cx="1961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  <a:cs typeface="Aharoni" panose="020B0604020202020204" pitchFamily="2" charset="-79"/>
              </a:rPr>
              <a:t>29 de setembro de 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5F69CD-9FF1-4E07-8EEC-17B9B1D8F229}"/>
              </a:ext>
            </a:extLst>
          </p:cNvPr>
          <p:cNvSpPr txBox="1"/>
          <p:nvPr/>
        </p:nvSpPr>
        <p:spPr>
          <a:xfrm>
            <a:off x="356091" y="2131209"/>
            <a:ext cx="9257692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489FA6"/>
                </a:solidFill>
                <a:cs typeface="Aharoni" panose="020B0604020202020204" pitchFamily="2" charset="-79"/>
              </a:rPr>
              <a:t>Mesa de abastecimento</a:t>
            </a:r>
          </a:p>
          <a:p>
            <a:pPr>
              <a:spcBef>
                <a:spcPts val="800"/>
              </a:spcBef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B0604020202020204" pitchFamily="2" charset="-79"/>
              </a:rPr>
              <a:t>Andamento da safra 2021/2022 no Centro-Sul</a:t>
            </a:r>
          </a:p>
        </p:txBody>
      </p:sp>
    </p:spTree>
    <p:extLst>
      <p:ext uri="{BB962C8B-B14F-4D97-AF65-F5344CB8AC3E}">
        <p14:creationId xmlns:p14="http://schemas.microsoft.com/office/powerpoint/2010/main" val="42345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25D42D-E941-459F-A3BD-9663385E179D}"/>
              </a:ext>
            </a:extLst>
          </p:cNvPr>
          <p:cNvSpPr txBox="1"/>
          <p:nvPr/>
        </p:nvSpPr>
        <p:spPr>
          <a:xfrm>
            <a:off x="1058407" y="1621253"/>
            <a:ext cx="641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Expectativa de produção Região Centro-Sul, Safra 2021/2022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43D62C-33E0-4115-A7C6-9D49CA80CD96}"/>
              </a:ext>
            </a:extLst>
          </p:cNvPr>
          <p:cNvSpPr/>
          <p:nvPr/>
        </p:nvSpPr>
        <p:spPr>
          <a:xfrm>
            <a:off x="1058407" y="4444669"/>
            <a:ext cx="96208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21" indent="-258227" algn="just">
              <a:spcBef>
                <a:spcPts val="1200"/>
              </a:spcBef>
              <a:buClr>
                <a:srgbClr val="489FA6"/>
              </a:buClr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Produção etanol de milho:</a:t>
            </a:r>
            <a:r>
              <a:rPr lang="pt-BR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pt-BR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,35 bilhões de litros (700 milhões de anidro e 2,65 bilhões de hidratado)</a:t>
            </a:r>
          </a:p>
          <a:p>
            <a:pPr marL="16921" indent="-258227" algn="just">
              <a:spcBef>
                <a:spcPts val="1200"/>
              </a:spcBef>
              <a:buClr>
                <a:srgbClr val="489FA6"/>
              </a:buClr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Exportação:</a:t>
            </a:r>
            <a:r>
              <a:rPr lang="pt-BR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850 milhões de litros</a:t>
            </a:r>
          </a:p>
          <a:p>
            <a:pPr marL="16921" indent="-258227" algn="just">
              <a:spcBef>
                <a:spcPts val="1200"/>
              </a:spcBef>
              <a:buClr>
                <a:srgbClr val="489FA6"/>
              </a:buClr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Importação:</a:t>
            </a:r>
            <a:r>
              <a:rPr lang="pt-BR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700 milhões de litros</a:t>
            </a:r>
            <a:endParaRPr lang="pt-BR" b="1" u="sng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921" indent="-258227" algn="just">
              <a:spcBef>
                <a:spcPts val="1200"/>
              </a:spcBef>
              <a:buClr>
                <a:srgbClr val="489FA6"/>
              </a:buClr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Produção NNE:</a:t>
            </a:r>
            <a:r>
              <a:rPr lang="pt-BR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1,8</a:t>
            </a:r>
            <a:r>
              <a:rPr lang="pt-BR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bilhão de litros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E7D5F4-71FC-46F1-89C5-8E7D96AC313C}"/>
              </a:ext>
            </a:extLst>
          </p:cNvPr>
          <p:cNvSpPr txBox="1"/>
          <p:nvPr/>
        </p:nvSpPr>
        <p:spPr>
          <a:xfrm>
            <a:off x="237449" y="273876"/>
            <a:ext cx="1060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Cenário para entressafra</a:t>
            </a:r>
          </a:p>
          <a:p>
            <a:r>
              <a:rPr lang="pt-BR" sz="2400" i="1" dirty="0">
                <a:cs typeface="Aharoni" panose="020B0604020202020204" pitchFamily="2" charset="-79"/>
              </a:rPr>
              <a:t>Expectativa de produção</a:t>
            </a:r>
            <a:endParaRPr lang="pt-BR" sz="2400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BA20765-ED1A-47DD-BCF1-50A3BBAB667D}"/>
              </a:ext>
            </a:extLst>
          </p:cNvPr>
          <p:cNvSpPr txBox="1"/>
          <p:nvPr/>
        </p:nvSpPr>
        <p:spPr>
          <a:xfrm>
            <a:off x="1058407" y="2039064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milhões de litros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98895C7-9679-4015-898D-6C5BC914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58" y="2395319"/>
            <a:ext cx="7774576" cy="18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237449" y="273876"/>
            <a:ext cx="1060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Cenário para entressafra</a:t>
            </a:r>
          </a:p>
          <a:p>
            <a:r>
              <a:rPr lang="pt-BR" sz="2800" i="1" dirty="0">
                <a:cs typeface="Aharoni" panose="020B0604020202020204" pitchFamily="2" charset="-79"/>
              </a:rPr>
              <a:t>Mercado do ciclo Otto</a:t>
            </a:r>
            <a:endParaRPr lang="pt-BR" sz="2000" i="1" dirty="0">
              <a:cs typeface="Aharoni" panose="020B0604020202020204" pitchFamily="2" charset="-79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3D38EB-0C1B-455D-9AB5-991A8571C08D}"/>
              </a:ext>
            </a:extLst>
          </p:cNvPr>
          <p:cNvSpPr txBox="1"/>
          <p:nvPr/>
        </p:nvSpPr>
        <p:spPr>
          <a:xfrm>
            <a:off x="585230" y="1938111"/>
            <a:ext cx="2418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bilhões de litros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A99074F-B619-4972-8490-05B94539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74393"/>
              </p:ext>
            </p:extLst>
          </p:nvPr>
        </p:nvGraphicFramePr>
        <p:xfrm>
          <a:off x="6888490" y="2345971"/>
          <a:ext cx="4660900" cy="956392"/>
        </p:xfrm>
        <a:graphic>
          <a:graphicData uri="http://schemas.openxmlformats.org/drawingml/2006/table">
            <a:tbl>
              <a:tblPr/>
              <a:tblGrid>
                <a:gridCol w="2106287">
                  <a:extLst>
                    <a:ext uri="{9D8B030D-6E8A-4147-A177-3AD203B41FA5}">
                      <a16:colId xmlns:a16="http://schemas.microsoft.com/office/drawing/2014/main" val="2688980609"/>
                    </a:ext>
                  </a:extLst>
                </a:gridCol>
                <a:gridCol w="45115">
                  <a:extLst>
                    <a:ext uri="{9D8B030D-6E8A-4147-A177-3AD203B41FA5}">
                      <a16:colId xmlns:a16="http://schemas.microsoft.com/office/drawing/2014/main" val="1079810997"/>
                    </a:ext>
                  </a:extLst>
                </a:gridCol>
                <a:gridCol w="1254749">
                  <a:extLst>
                    <a:ext uri="{9D8B030D-6E8A-4147-A177-3AD203B41FA5}">
                      <a16:colId xmlns:a16="http://schemas.microsoft.com/office/drawing/2014/main" val="511344076"/>
                    </a:ext>
                  </a:extLst>
                </a:gridCol>
                <a:gridCol w="1254749">
                  <a:extLst>
                    <a:ext uri="{9D8B030D-6E8A-4147-A177-3AD203B41FA5}">
                      <a16:colId xmlns:a16="http://schemas.microsoft.com/office/drawing/2014/main" val="204650766"/>
                    </a:ext>
                  </a:extLst>
                </a:gridCol>
              </a:tblGrid>
              <a:tr h="478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Share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Hidratado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55109"/>
                  </a:ext>
                </a:extLst>
              </a:tr>
              <a:tr h="478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Valor médio safra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794437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2BE7B-BD77-4D8F-B1A9-84D46C2DFE1E}"/>
              </a:ext>
            </a:extLst>
          </p:cNvPr>
          <p:cNvSpPr txBox="1"/>
          <p:nvPr/>
        </p:nvSpPr>
        <p:spPr>
          <a:xfrm>
            <a:off x="9893750" y="3358240"/>
            <a:ext cx="101181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F0000"/>
                </a:solidFill>
                <a:latin typeface="+mj-lt"/>
              </a:rPr>
              <a:t>- 6,1 </a:t>
            </a:r>
            <a:r>
              <a:rPr lang="pt-BR" sz="2000" b="1" i="1" dirty="0" err="1">
                <a:solidFill>
                  <a:srgbClr val="FF0000"/>
                </a:solidFill>
                <a:latin typeface="+mj-lt"/>
              </a:rPr>
              <a:t>p.p</a:t>
            </a:r>
            <a:endParaRPr lang="pt-BR" sz="20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72321E-D0C8-4788-A43D-B9309466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0" y="2276665"/>
            <a:ext cx="5976772" cy="26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412619" y="292537"/>
            <a:ext cx="1060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Balanço de entressafra</a:t>
            </a:r>
          </a:p>
          <a:p>
            <a:r>
              <a:rPr lang="pt-BR" sz="2800" b="1" i="1" dirty="0">
                <a:solidFill>
                  <a:srgbClr val="C00000"/>
                </a:solidFill>
                <a:cs typeface="Aharoni" panose="020B0604020202020204" pitchFamily="2" charset="-79"/>
              </a:rPr>
              <a:t>Centro-Sul</a:t>
            </a:r>
            <a:endParaRPr lang="pt-BR" sz="2000" b="1" i="1" dirty="0">
              <a:solidFill>
                <a:srgbClr val="C00000"/>
              </a:solidFill>
              <a:cs typeface="Aharoni" panose="020B0604020202020204" pitchFamily="2" charset="-79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7EA1D9-1DE5-4329-918C-118569C4C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08"/>
          <a:stretch/>
        </p:blipFill>
        <p:spPr>
          <a:xfrm>
            <a:off x="2410060" y="1786842"/>
            <a:ext cx="7116495" cy="43888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7FFCF17-396D-4785-BD5E-E7B4C6E7F5B8}"/>
              </a:ext>
            </a:extLst>
          </p:cNvPr>
          <p:cNvSpPr/>
          <p:nvPr/>
        </p:nvSpPr>
        <p:spPr>
          <a:xfrm>
            <a:off x="2304661" y="5756990"/>
            <a:ext cx="7324531" cy="465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25767F2-1F92-49AC-A28B-1D516ED222C8}"/>
              </a:ext>
            </a:extLst>
          </p:cNvPr>
          <p:cNvCxnSpPr>
            <a:cxnSpLocks/>
          </p:cNvCxnSpPr>
          <p:nvPr/>
        </p:nvCxnSpPr>
        <p:spPr>
          <a:xfrm flipV="1">
            <a:off x="7408506" y="5229225"/>
            <a:ext cx="2373434" cy="2478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784ECF-C680-4AE0-82BD-946B406F2D3B}"/>
              </a:ext>
            </a:extLst>
          </p:cNvPr>
          <p:cNvSpPr txBox="1"/>
          <p:nvPr/>
        </p:nvSpPr>
        <p:spPr>
          <a:xfrm>
            <a:off x="9781940" y="4381306"/>
            <a:ext cx="208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Estoque Brasil exigido pela RANP 67/2011 é inferior a 400 milhões de litros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412619" y="292537"/>
            <a:ext cx="1060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Participação hidratado no ciclo Otto</a:t>
            </a:r>
          </a:p>
          <a:p>
            <a:r>
              <a:rPr lang="pt-BR" sz="2800" b="1" i="1" dirty="0">
                <a:solidFill>
                  <a:srgbClr val="C00000"/>
                </a:solidFill>
                <a:cs typeface="Aharoni" panose="020B0604020202020204" pitchFamily="2" charset="-79"/>
              </a:rPr>
              <a:t>Brasil</a:t>
            </a:r>
            <a:endParaRPr lang="pt-BR" sz="2000" b="1" i="1" dirty="0">
              <a:solidFill>
                <a:srgbClr val="C00000"/>
              </a:solidFill>
              <a:cs typeface="Aharoni" panose="020B0604020202020204" pitchFamily="2" charset="-79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5B7EA29-432D-4F24-AF58-6523E91EE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334742"/>
              </p:ext>
            </p:extLst>
          </p:nvPr>
        </p:nvGraphicFramePr>
        <p:xfrm>
          <a:off x="1297858" y="1597020"/>
          <a:ext cx="9458632" cy="454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C738D8B-9DF7-4DDE-86C9-1E39544C1C74}"/>
              </a:ext>
            </a:extLst>
          </p:cNvPr>
          <p:cNvCxnSpPr>
            <a:cxnSpLocks/>
          </p:cNvCxnSpPr>
          <p:nvPr/>
        </p:nvCxnSpPr>
        <p:spPr>
          <a:xfrm>
            <a:off x="8798767" y="1522804"/>
            <a:ext cx="0" cy="424817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26F2032-5FD7-42F8-9DEB-C91C50383537}"/>
              </a:ext>
            </a:extLst>
          </p:cNvPr>
          <p:cNvCxnSpPr/>
          <p:nvPr/>
        </p:nvCxnSpPr>
        <p:spPr>
          <a:xfrm flipH="1">
            <a:off x="7707086" y="1522804"/>
            <a:ext cx="109168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C395E2-8DC0-4A05-8C4D-640C11D709CB}"/>
              </a:ext>
            </a:extLst>
          </p:cNvPr>
          <p:cNvSpPr txBox="1"/>
          <p:nvPr/>
        </p:nvSpPr>
        <p:spPr>
          <a:xfrm>
            <a:off x="7206343" y="1153472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Observado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4F92B1-8EFB-47CC-ADB0-F632FD5E7ADC}"/>
              </a:ext>
            </a:extLst>
          </p:cNvPr>
          <p:cNvSpPr txBox="1"/>
          <p:nvPr/>
        </p:nvSpPr>
        <p:spPr>
          <a:xfrm>
            <a:off x="8851471" y="838492"/>
            <a:ext cx="190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Disponível próximos meses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8AD9689-180A-460F-A2BD-12A5B2ADB048}"/>
              </a:ext>
            </a:extLst>
          </p:cNvPr>
          <p:cNvCxnSpPr>
            <a:cxnSpLocks/>
          </p:cNvCxnSpPr>
          <p:nvPr/>
        </p:nvCxnSpPr>
        <p:spPr>
          <a:xfrm>
            <a:off x="8808098" y="1518497"/>
            <a:ext cx="1172546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148B534-532F-43E4-BAC4-7B07A2DD7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4" y="-118975"/>
            <a:ext cx="9149592" cy="51466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E672FE2-4CE4-42AD-82BF-8AC0424CF3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B89BA2-E323-4495-BAAE-80F9A0DE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04" y="33425"/>
            <a:ext cx="9149592" cy="51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D03F5D-AFE9-4743-81DF-33D1BC66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51" y="1550961"/>
            <a:ext cx="5951220" cy="3764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237449" y="273876"/>
            <a:ext cx="1060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Posição </a:t>
            </a:r>
            <a:r>
              <a:rPr lang="pt-BR" sz="3200" b="1" u="sng" dirty="0">
                <a:solidFill>
                  <a:srgbClr val="489FA6"/>
                </a:solidFill>
                <a:cs typeface="Aharoni" panose="020B0604020202020204" pitchFamily="2" charset="-79"/>
              </a:rPr>
              <a:t>quinzenal</a:t>
            </a: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 referente a 1ª quinzena de setembro</a:t>
            </a:r>
            <a:endParaRPr lang="pt-BR" sz="2400" dirty="0">
              <a:solidFill>
                <a:srgbClr val="489FA6"/>
              </a:solidFill>
              <a:cs typeface="Aharoni" panose="020B0604020202020204" pitchFamily="2" charset="-79"/>
            </a:endParaRPr>
          </a:p>
          <a:p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Centro-sul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EE6631-2F3D-44E7-AF27-E6623577B06A}"/>
              </a:ext>
            </a:extLst>
          </p:cNvPr>
          <p:cNvSpPr/>
          <p:nvPr/>
        </p:nvSpPr>
        <p:spPr>
          <a:xfrm>
            <a:off x="2355294" y="5421803"/>
            <a:ext cx="700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Fonte: UNICA. Nota: ¹ - mil toneladas; ² - milhões de litros; ³ - kg de ATR/ tonelada de cana. Para efeito do cálculo do "ATR produto", excluiu-se a produção realizada de etanol a partir do milho.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7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2B1D76-EE2D-4D25-AE02-AE10C083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50" y="1501140"/>
            <a:ext cx="5951220" cy="38557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237449" y="273876"/>
            <a:ext cx="1060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Posição </a:t>
            </a:r>
            <a:r>
              <a:rPr lang="pt-BR" sz="3200" b="1" u="sng" dirty="0">
                <a:solidFill>
                  <a:srgbClr val="489FA6"/>
                </a:solidFill>
                <a:cs typeface="Aharoni" panose="020B0604020202020204" pitchFamily="2" charset="-79"/>
              </a:rPr>
              <a:t>acumulada</a:t>
            </a: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 até 1ª quinzena de setembro</a:t>
            </a:r>
            <a:endParaRPr lang="pt-BR" sz="2400" dirty="0">
              <a:solidFill>
                <a:srgbClr val="489FA6"/>
              </a:solidFill>
              <a:cs typeface="Aharoni" panose="020B0604020202020204" pitchFamily="2" charset="-79"/>
            </a:endParaRPr>
          </a:p>
          <a:p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Centro-sul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BA244C-804D-4830-A1F8-058B0D3F6A81}"/>
              </a:ext>
            </a:extLst>
          </p:cNvPr>
          <p:cNvSpPr/>
          <p:nvPr/>
        </p:nvSpPr>
        <p:spPr>
          <a:xfrm>
            <a:off x="2355294" y="5421803"/>
            <a:ext cx="700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Fonte: UNICA. Nota: ¹ - mil toneladas; ² - milhões de litros; ³ - kg de ATR/ tonelada de cana. Para efeito do cálculo do "ATR produto", excluiu-se a produção realizada de etanol a partir do milho.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3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265441" y="264546"/>
            <a:ext cx="106037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Ritmo de produção de anidro a partir da cana-de-açúcar</a:t>
            </a:r>
          </a:p>
          <a:p>
            <a:r>
              <a:rPr lang="pt-BR" sz="2000" i="1" dirty="0">
                <a:cs typeface="Aharoni" panose="020B0604020202020204" pitchFamily="2" charset="-79"/>
              </a:rPr>
              <a:t>Litros de etanol anidro por tonelada</a:t>
            </a:r>
            <a:endParaRPr lang="pt-BR" sz="1600" i="1" dirty="0">
              <a:cs typeface="Aharoni" panose="020B0604020202020204" pitchFamily="2" charset="-79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93FF2A-5A6C-4F77-AA48-E18E04BF281D}"/>
              </a:ext>
            </a:extLst>
          </p:cNvPr>
          <p:cNvSpPr txBox="1"/>
          <p:nvPr/>
        </p:nvSpPr>
        <p:spPr>
          <a:xfrm>
            <a:off x="696866" y="1326607"/>
            <a:ext cx="5098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Litros/Ton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70041-C8FC-479E-B0A9-DA6595136D56}"/>
              </a:ext>
            </a:extLst>
          </p:cNvPr>
          <p:cNvSpPr txBox="1"/>
          <p:nvPr/>
        </p:nvSpPr>
        <p:spPr>
          <a:xfrm>
            <a:off x="254336" y="6532438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Fonte: </a:t>
            </a:r>
            <a:r>
              <a:rPr lang="pt-B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Unica</a:t>
            </a:r>
            <a:endParaRPr lang="pt-BR" sz="11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7B71772-9017-46B3-BADD-D03DE02DF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286139"/>
              </p:ext>
            </p:extLst>
          </p:nvPr>
        </p:nvGraphicFramePr>
        <p:xfrm>
          <a:off x="950637" y="1685545"/>
          <a:ext cx="10290726" cy="474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A6AD449-1468-48FF-BDB7-50276000988A}"/>
              </a:ext>
            </a:extLst>
          </p:cNvPr>
          <p:cNvSpPr txBox="1"/>
          <p:nvPr/>
        </p:nvSpPr>
        <p:spPr>
          <a:xfrm>
            <a:off x="9920167" y="3302139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Acumulado abril-set</a:t>
            </a:r>
          </a:p>
        </p:txBody>
      </p:sp>
    </p:spTree>
    <p:extLst>
      <p:ext uri="{BB962C8B-B14F-4D97-AF65-F5344CB8AC3E}">
        <p14:creationId xmlns:p14="http://schemas.microsoft.com/office/powerpoint/2010/main" val="3875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8157782-76B7-4A8D-A647-70D47229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3" y="2062549"/>
            <a:ext cx="10825200" cy="27313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341515" y="264804"/>
            <a:ext cx="9616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Vendas de etanol </a:t>
            </a:r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carburante </a:t>
            </a: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pelas unidades </a:t>
            </a:r>
            <a:b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</a:b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do Centro-Sul</a:t>
            </a:r>
            <a:endParaRPr lang="pt-BR" sz="3200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1E709D-B0B9-44C8-8B93-C7CA32076258}"/>
              </a:ext>
            </a:extLst>
          </p:cNvPr>
          <p:cNvSpPr txBox="1"/>
          <p:nvPr/>
        </p:nvSpPr>
        <p:spPr>
          <a:xfrm>
            <a:off x="405771" y="1725561"/>
            <a:ext cx="184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 litros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DB7152-84CA-4195-B4BA-631933A9AB6D}"/>
              </a:ext>
            </a:extLst>
          </p:cNvPr>
          <p:cNvSpPr/>
          <p:nvPr/>
        </p:nvSpPr>
        <p:spPr>
          <a:xfrm>
            <a:off x="405771" y="4868721"/>
            <a:ext cx="7001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*Primeira quinzena de setembro.</a:t>
            </a:r>
            <a:endParaRPr lang="en-US" sz="1200" dirty="0">
              <a:latin typeface="+mj-lt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58000C9-785A-43AB-B8EC-C6CB034C48B3}"/>
              </a:ext>
            </a:extLst>
          </p:cNvPr>
          <p:cNvSpPr/>
          <p:nvPr/>
        </p:nvSpPr>
        <p:spPr>
          <a:xfrm>
            <a:off x="7259216" y="4146628"/>
            <a:ext cx="559837" cy="357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478DEE-886C-4CC4-9B90-96D2ABB0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3" y="2062549"/>
            <a:ext cx="10825200" cy="27428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341515" y="264804"/>
            <a:ext cx="9616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Exportações</a:t>
            </a: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 de etanol pelas unidades </a:t>
            </a:r>
            <a:b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</a:b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do Centro-Sul</a:t>
            </a:r>
            <a:endParaRPr lang="pt-BR" sz="3200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1E709D-B0B9-44C8-8B93-C7CA32076258}"/>
              </a:ext>
            </a:extLst>
          </p:cNvPr>
          <p:cNvSpPr txBox="1"/>
          <p:nvPr/>
        </p:nvSpPr>
        <p:spPr>
          <a:xfrm>
            <a:off x="405771" y="1725561"/>
            <a:ext cx="184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 litros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DB7152-84CA-4195-B4BA-631933A9AB6D}"/>
              </a:ext>
            </a:extLst>
          </p:cNvPr>
          <p:cNvSpPr/>
          <p:nvPr/>
        </p:nvSpPr>
        <p:spPr>
          <a:xfrm>
            <a:off x="405771" y="4868721"/>
            <a:ext cx="7001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*Primeira quinzena de setembro.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5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D62568-814B-4308-8068-9763B5A4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3" y="2062549"/>
            <a:ext cx="10825200" cy="27428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341515" y="264804"/>
            <a:ext cx="9616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Vendas de etanol </a:t>
            </a:r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outros fins </a:t>
            </a: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pelas unidades </a:t>
            </a:r>
            <a:b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</a:br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do Centro-Sul</a:t>
            </a:r>
            <a:endParaRPr lang="pt-BR" sz="3200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1E709D-B0B9-44C8-8B93-C7CA32076258}"/>
              </a:ext>
            </a:extLst>
          </p:cNvPr>
          <p:cNvSpPr txBox="1"/>
          <p:nvPr/>
        </p:nvSpPr>
        <p:spPr>
          <a:xfrm>
            <a:off x="405771" y="1725561"/>
            <a:ext cx="184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 litros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DB7152-84CA-4195-B4BA-631933A9AB6D}"/>
              </a:ext>
            </a:extLst>
          </p:cNvPr>
          <p:cNvSpPr/>
          <p:nvPr/>
        </p:nvSpPr>
        <p:spPr>
          <a:xfrm>
            <a:off x="405771" y="4868721"/>
            <a:ext cx="7001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*Primeira quinzena de setembro.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8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0C536C-ACF0-4F37-8130-C0D47CFF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572"/>
          <a:stretch/>
        </p:blipFill>
        <p:spPr>
          <a:xfrm>
            <a:off x="256550" y="1745221"/>
            <a:ext cx="11678400" cy="15111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341515" y="264804"/>
            <a:ext cx="9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Balanço de oferta e demanda – </a:t>
            </a:r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Etanol </a:t>
            </a:r>
            <a:r>
              <a:rPr lang="pt-BR" sz="1600" b="1" dirty="0">
                <a:solidFill>
                  <a:srgbClr val="489FA6"/>
                </a:solidFill>
                <a:cs typeface="Aharoni" panose="020B0604020202020204" pitchFamily="2" charset="-79"/>
              </a:rPr>
              <a:t>(posição até 1ªQ setembro)</a:t>
            </a:r>
            <a:endParaRPr lang="pt-BR" sz="3200" b="1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D8A0FB-7938-48CC-90A3-7CB529D0EF29}"/>
              </a:ext>
            </a:extLst>
          </p:cNvPr>
          <p:cNvSpPr txBox="1"/>
          <p:nvPr/>
        </p:nvSpPr>
        <p:spPr>
          <a:xfrm>
            <a:off x="257050" y="1575944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milhões de litros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9089E4-8AC1-4B24-B2AD-1DAAE68BC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91"/>
          <a:stretch/>
        </p:blipFill>
        <p:spPr>
          <a:xfrm>
            <a:off x="256550" y="3351016"/>
            <a:ext cx="11678400" cy="14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4" y="3717"/>
            <a:ext cx="2351235" cy="105279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1CC66C-ADCA-46A4-9817-8DBE9662B8A6}"/>
              </a:ext>
            </a:extLst>
          </p:cNvPr>
          <p:cNvSpPr txBox="1"/>
          <p:nvPr/>
        </p:nvSpPr>
        <p:spPr>
          <a:xfrm>
            <a:off x="237449" y="273876"/>
            <a:ext cx="1060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9FA6"/>
                </a:solidFill>
                <a:cs typeface="Aharoni" panose="020B0604020202020204" pitchFamily="2" charset="-79"/>
              </a:rPr>
              <a:t>Estoques de etanol – Safra 2021/2022 </a:t>
            </a:r>
            <a:endParaRPr lang="pt-BR" sz="2400" dirty="0">
              <a:solidFill>
                <a:srgbClr val="489FA6"/>
              </a:solidFill>
              <a:cs typeface="Aharoni" panose="020B0604020202020204" pitchFamily="2" charset="-79"/>
            </a:endParaRPr>
          </a:p>
          <a:p>
            <a:r>
              <a:rPr lang="pt-BR" sz="3200" b="1" dirty="0">
                <a:solidFill>
                  <a:srgbClr val="C00000"/>
                </a:solidFill>
                <a:cs typeface="Aharoni" panose="020B0604020202020204" pitchFamily="2" charset="-79"/>
              </a:rPr>
              <a:t>Centro-sul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3D38EB-0C1B-455D-9AB5-991A8571C08D}"/>
              </a:ext>
            </a:extLst>
          </p:cNvPr>
          <p:cNvSpPr txBox="1"/>
          <p:nvPr/>
        </p:nvSpPr>
        <p:spPr>
          <a:xfrm>
            <a:off x="2379306" y="1486173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Valores em milhões de litros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7142394-84F2-460B-92CE-A166915DB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70561"/>
              </p:ext>
            </p:extLst>
          </p:nvPr>
        </p:nvGraphicFramePr>
        <p:xfrm>
          <a:off x="2379306" y="1793712"/>
          <a:ext cx="6923313" cy="42966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521">
                  <a:extLst>
                    <a:ext uri="{9D8B030D-6E8A-4147-A177-3AD203B41FA5}">
                      <a16:colId xmlns:a16="http://schemas.microsoft.com/office/drawing/2014/main" val="3521987034"/>
                    </a:ext>
                  </a:extLst>
                </a:gridCol>
              </a:tblGrid>
              <a:tr h="5354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b="1" kern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Etanol anidro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Etanol hidratado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Estoque de abertura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1.057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1.854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605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1.148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1.753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04414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Maio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1.113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1.988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3.101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3854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Junho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1.753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2.694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4.447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02723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Julho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2.586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3.745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6.330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62501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3.507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4.824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8.331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20946"/>
                  </a:ext>
                </a:extLst>
              </a:tr>
              <a:tr h="5354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1ª Q - Setembro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3.906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5.319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9.225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409603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1402F8E-1B73-4A8D-B44D-1D0D4E090169}"/>
              </a:ext>
            </a:extLst>
          </p:cNvPr>
          <p:cNvSpPr txBox="1"/>
          <p:nvPr/>
        </p:nvSpPr>
        <p:spPr>
          <a:xfrm>
            <a:off x="4323186" y="6151748"/>
            <a:ext cx="147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0000FF"/>
                </a:solidFill>
              </a:rPr>
              <a:t>Aprox. +25%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4CA8D0-2BE1-4E35-9C67-50C744453AD7}"/>
              </a:ext>
            </a:extLst>
          </p:cNvPr>
          <p:cNvSpPr txBox="1"/>
          <p:nvPr/>
        </p:nvSpPr>
        <p:spPr>
          <a:xfrm>
            <a:off x="6096000" y="6151748"/>
            <a:ext cx="147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Aprox. -25%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6971</TotalTime>
  <Words>402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William Silva</dc:creator>
  <cp:lastModifiedBy>-  SIAMIG -</cp:lastModifiedBy>
  <cp:revision>236</cp:revision>
  <dcterms:created xsi:type="dcterms:W3CDTF">2019-06-24T16:13:27Z</dcterms:created>
  <dcterms:modified xsi:type="dcterms:W3CDTF">2021-09-29T17:05:01Z</dcterms:modified>
</cp:coreProperties>
</file>